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</p:sldIdLst>
  <p:sldSz cx="10801350" cy="12601575"/>
  <p:notesSz cx="6858000" cy="9144000"/>
  <p:defaultTextStyle>
    <a:defPPr>
      <a:defRPr lang="th-TH"/>
    </a:defPPr>
    <a:lvl1pPr marL="0" algn="l" defTabSz="1131469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1pPr>
    <a:lvl2pPr marL="565734" algn="l" defTabSz="1131469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2pPr>
    <a:lvl3pPr marL="1131469" algn="l" defTabSz="1131469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3pPr>
    <a:lvl4pPr marL="1697205" algn="l" defTabSz="1131469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4pPr>
    <a:lvl5pPr marL="2262939" algn="l" defTabSz="1131469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5pPr>
    <a:lvl6pPr marL="2828674" algn="l" defTabSz="1131469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6pPr>
    <a:lvl7pPr marL="3394408" algn="l" defTabSz="1131469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7pPr>
    <a:lvl8pPr marL="3960143" algn="l" defTabSz="1131469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8pPr>
    <a:lvl9pPr marL="4525879" algn="l" defTabSz="1131469" rtl="0" eaLnBrk="1" latinLnBrk="0" hangingPunct="1">
      <a:defRPr sz="3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5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14" y="-108"/>
      </p:cViewPr>
      <p:guideLst>
        <p:guide orient="horz" pos="3969"/>
        <p:guide pos="34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ชื่อเรื่อง 13"/>
          <p:cNvSpPr>
            <a:spLocks noGrp="1"/>
          </p:cNvSpPr>
          <p:nvPr>
            <p:ph type="ctrTitle"/>
          </p:nvPr>
        </p:nvSpPr>
        <p:spPr>
          <a:xfrm>
            <a:off x="1692211" y="661313"/>
            <a:ext cx="8749094" cy="2705138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2" name="ชื่อเรื่องรอง 21"/>
          <p:cNvSpPr>
            <a:spLocks noGrp="1"/>
          </p:cNvSpPr>
          <p:nvPr>
            <p:ph type="subTitle" idx="1"/>
          </p:nvPr>
        </p:nvSpPr>
        <p:spPr>
          <a:xfrm>
            <a:off x="1692211" y="3399492"/>
            <a:ext cx="8749094" cy="3220403"/>
          </a:xfrm>
        </p:spPr>
        <p:txBody>
          <a:bodyPr tIns="0"/>
          <a:lstStyle>
            <a:lvl1pPr marL="40119" indent="0" algn="l">
              <a:buNone/>
              <a:defRPr sz="38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668655" indent="0" algn="ctr">
              <a:buNone/>
            </a:lvl2pPr>
            <a:lvl3pPr marL="1337310" indent="0" algn="ctr">
              <a:buNone/>
            </a:lvl3pPr>
            <a:lvl4pPr marL="2005965" indent="0" algn="ctr">
              <a:buNone/>
            </a:lvl4pPr>
            <a:lvl5pPr marL="2674620" indent="0" algn="ctr">
              <a:buNone/>
            </a:lvl5pPr>
            <a:lvl6pPr marL="3343275" indent="0" algn="ctr">
              <a:buNone/>
            </a:lvl6pPr>
            <a:lvl7pPr marL="4011930" indent="0" algn="ctr">
              <a:buNone/>
            </a:lvl7pPr>
            <a:lvl8pPr marL="4680585" indent="0" algn="ctr">
              <a:buNone/>
            </a:lvl8pPr>
            <a:lvl9pPr marL="534924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39A20C-AE0F-4247-A898-FB208A986FF2}" type="datetimeFigureOut">
              <a:rPr lang="th-TH" smtClean="0"/>
              <a:t>09/06/64</a:t>
            </a:fld>
            <a:endParaRPr lang="th-TH"/>
          </a:p>
        </p:txBody>
      </p:sp>
      <p:sp>
        <p:nvSpPr>
          <p:cNvPr id="20" name="ตัวแทนท้ายกระดา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10" name="ตัวแทน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74614F-3B68-492B-975D-8926678A9A5B}" type="slidenum">
              <a:rPr lang="th-TH" smtClean="0"/>
              <a:t>‹#›</a:t>
            </a:fld>
            <a:endParaRPr lang="th-TH"/>
          </a:p>
        </p:txBody>
      </p:sp>
      <p:sp>
        <p:nvSpPr>
          <p:cNvPr id="8" name="วงรี 7"/>
          <p:cNvSpPr/>
          <p:nvPr/>
        </p:nvSpPr>
        <p:spPr>
          <a:xfrm>
            <a:off x="1088443" y="2597861"/>
            <a:ext cx="248431" cy="386448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3731" tIns="66866" rIns="133731" bIns="6686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1366914" y="2471467"/>
            <a:ext cx="75609" cy="117615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3731" tIns="66866" rIns="133731" bIns="6686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39A20C-AE0F-4247-A898-FB208A986FF2}" type="datetimeFigureOut">
              <a:rPr lang="th-TH" smtClean="0"/>
              <a:t>09/06/64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74614F-3B68-492B-975D-8926678A9A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2696664" y="-99"/>
            <a:ext cx="8101013" cy="1260167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731" tIns="66866" rIns="133731" bIns="6686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45726" y="4778097"/>
            <a:ext cx="7560945" cy="4200525"/>
          </a:xfrm>
        </p:spPr>
        <p:txBody>
          <a:bodyPr anchor="t"/>
          <a:lstStyle>
            <a:lvl1pPr algn="l">
              <a:lnSpc>
                <a:spcPts val="6581"/>
              </a:lnSpc>
              <a:buNone/>
              <a:defRPr sz="5900" b="1" cap="all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3045726" y="1960245"/>
            <a:ext cx="7560945" cy="2774096"/>
          </a:xfrm>
        </p:spPr>
        <p:txBody>
          <a:bodyPr anchor="b"/>
          <a:lstStyle>
            <a:lvl1pPr marL="26746" indent="0">
              <a:lnSpc>
                <a:spcPts val="3364"/>
              </a:lnSpc>
              <a:spcBef>
                <a:spcPts val="0"/>
              </a:spcBef>
              <a:buNone/>
              <a:defRPr sz="29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39A20C-AE0F-4247-A898-FB208A986FF2}" type="datetimeFigureOut">
              <a:rPr lang="th-TH" smtClean="0"/>
              <a:t>09/06/64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74614F-3B68-492B-975D-8926678A9A5B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invGray">
          <a:xfrm>
            <a:off x="2700338" y="0"/>
            <a:ext cx="90011" cy="1260167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731" tIns="66866" rIns="133731" bIns="6686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2566054" y="5171931"/>
            <a:ext cx="248431" cy="386448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3731" tIns="66866" rIns="133731" bIns="6686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2844526" y="5045536"/>
            <a:ext cx="75609" cy="117615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33731" tIns="66866" rIns="133731" bIns="6686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95812" y="504063"/>
            <a:ext cx="8857107" cy="2100263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1695812" y="2800350"/>
            <a:ext cx="4320540" cy="8569071"/>
          </a:xfrm>
        </p:spPr>
        <p:txBody>
          <a:bodyPr/>
          <a:lstStyle>
            <a:lvl1pPr>
              <a:defRPr sz="4100"/>
            </a:lvl1pPr>
            <a:lvl2pPr>
              <a:defRPr sz="35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232379" y="2800350"/>
            <a:ext cx="4320540" cy="8569071"/>
          </a:xfrm>
        </p:spPr>
        <p:txBody>
          <a:bodyPr/>
          <a:lstStyle>
            <a:lvl1pPr>
              <a:defRPr sz="4100"/>
            </a:lvl1pPr>
            <a:lvl2pPr>
              <a:defRPr sz="35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39A20C-AE0F-4247-A898-FB208A986FF2}" type="datetimeFigureOut">
              <a:rPr lang="th-TH" smtClean="0"/>
              <a:t>09/06/64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74614F-3B68-492B-975D-8926678A9A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0068" y="9482117"/>
            <a:ext cx="9721215" cy="2100263"/>
          </a:xfrm>
        </p:spPr>
        <p:txBody>
          <a:bodyPr anchor="ctr"/>
          <a:lstStyle>
            <a:lvl1pPr algn="ctr">
              <a:defRPr sz="6600" b="1" cap="none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540068" y="603211"/>
            <a:ext cx="4752594" cy="1176147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93612" indent="0" algn="l">
              <a:lnSpc>
                <a:spcPct val="100000"/>
              </a:lnSpc>
              <a:spcBef>
                <a:spcPts val="146"/>
              </a:spcBef>
              <a:buNone/>
              <a:defRPr sz="2800" b="0">
                <a:solidFill>
                  <a:schemeClr val="tx1"/>
                </a:solidFill>
              </a:defRPr>
            </a:lvl1pPr>
            <a:lvl2pPr>
              <a:buNone/>
              <a:defRPr sz="2900" b="1"/>
            </a:lvl2pPr>
            <a:lvl3pPr>
              <a:buNone/>
              <a:defRPr sz="2600" b="1"/>
            </a:lvl3pPr>
            <a:lvl4pPr>
              <a:buNone/>
              <a:defRPr sz="2300" b="1"/>
            </a:lvl4pPr>
            <a:lvl5pPr>
              <a:buNone/>
              <a:defRPr sz="23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3"/>
          </p:nvPr>
        </p:nvSpPr>
        <p:spPr>
          <a:xfrm>
            <a:off x="5508689" y="603211"/>
            <a:ext cx="4752594" cy="1176147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93612" indent="0" algn="l">
              <a:lnSpc>
                <a:spcPct val="100000"/>
              </a:lnSpc>
              <a:spcBef>
                <a:spcPts val="146"/>
              </a:spcBef>
              <a:buNone/>
              <a:defRPr sz="2800" b="0">
                <a:solidFill>
                  <a:schemeClr val="tx1"/>
                </a:solidFill>
              </a:defRPr>
            </a:lvl1pPr>
            <a:lvl2pPr>
              <a:buNone/>
              <a:defRPr sz="2900" b="1"/>
            </a:lvl2pPr>
            <a:lvl3pPr>
              <a:buNone/>
              <a:defRPr sz="2600" b="1"/>
            </a:lvl3pPr>
            <a:lvl4pPr>
              <a:buNone/>
              <a:defRPr sz="2300" b="1"/>
            </a:lvl4pPr>
            <a:lvl5pPr>
              <a:buNone/>
              <a:defRPr sz="23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เนื้อหา 4"/>
          <p:cNvSpPr>
            <a:spLocks noGrp="1"/>
          </p:cNvSpPr>
          <p:nvPr>
            <p:ph sz="quarter" idx="2"/>
          </p:nvPr>
        </p:nvSpPr>
        <p:spPr>
          <a:xfrm>
            <a:off x="540068" y="1781155"/>
            <a:ext cx="4752594" cy="7560945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575043" indent="-401193">
              <a:lnSpc>
                <a:spcPct val="100000"/>
              </a:lnSpc>
              <a:spcBef>
                <a:spcPts val="1024"/>
              </a:spcBef>
              <a:defRPr sz="3500"/>
            </a:lvl1pPr>
            <a:lvl2pPr>
              <a:lnSpc>
                <a:spcPct val="100000"/>
              </a:lnSpc>
              <a:spcBef>
                <a:spcPts val="1024"/>
              </a:spcBef>
              <a:defRPr sz="2900"/>
            </a:lvl2pPr>
            <a:lvl3pPr>
              <a:lnSpc>
                <a:spcPct val="100000"/>
              </a:lnSpc>
              <a:spcBef>
                <a:spcPts val="1024"/>
              </a:spcBef>
              <a:defRPr sz="2600"/>
            </a:lvl3pPr>
            <a:lvl4pPr>
              <a:lnSpc>
                <a:spcPct val="100000"/>
              </a:lnSpc>
              <a:spcBef>
                <a:spcPts val="1024"/>
              </a:spcBef>
              <a:defRPr sz="2300"/>
            </a:lvl4pPr>
            <a:lvl5pPr>
              <a:lnSpc>
                <a:spcPct val="100000"/>
              </a:lnSpc>
              <a:spcBef>
                <a:spcPts val="1024"/>
              </a:spcBef>
              <a:defRPr sz="23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5508689" y="1781155"/>
            <a:ext cx="4752594" cy="7560945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575043" indent="-401193">
              <a:lnSpc>
                <a:spcPct val="100000"/>
              </a:lnSpc>
              <a:spcBef>
                <a:spcPts val="1024"/>
              </a:spcBef>
              <a:defRPr sz="3500"/>
            </a:lvl1pPr>
            <a:lvl2pPr>
              <a:lnSpc>
                <a:spcPct val="100000"/>
              </a:lnSpc>
              <a:spcBef>
                <a:spcPts val="1024"/>
              </a:spcBef>
              <a:defRPr sz="2900"/>
            </a:lvl2pPr>
            <a:lvl3pPr>
              <a:lnSpc>
                <a:spcPct val="100000"/>
              </a:lnSpc>
              <a:spcBef>
                <a:spcPts val="1024"/>
              </a:spcBef>
              <a:defRPr sz="2600"/>
            </a:lvl3pPr>
            <a:lvl4pPr>
              <a:lnSpc>
                <a:spcPct val="100000"/>
              </a:lnSpc>
              <a:spcBef>
                <a:spcPts val="1024"/>
              </a:spcBef>
              <a:defRPr sz="2300"/>
            </a:lvl4pPr>
            <a:lvl5pPr>
              <a:lnSpc>
                <a:spcPct val="100000"/>
              </a:lnSpc>
              <a:spcBef>
                <a:spcPts val="1024"/>
              </a:spcBef>
              <a:defRPr sz="23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39A20C-AE0F-4247-A898-FB208A986FF2}" type="datetimeFigureOut">
              <a:rPr lang="th-TH" smtClean="0"/>
              <a:t>09/06/64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74614F-3B68-492B-975D-8926678A9A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95812" y="504063"/>
            <a:ext cx="8857107" cy="2100263"/>
          </a:xfrm>
        </p:spPr>
        <p:txBody>
          <a:bodyPr anchor="ctr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39A20C-AE0F-4247-A898-FB208A986FF2}" type="datetimeFigureOut">
              <a:rPr lang="th-TH" smtClean="0"/>
              <a:t>09/06/64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74614F-3B68-492B-975D-8926678A9A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198950" y="0"/>
            <a:ext cx="9602400" cy="1260157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731" tIns="66866" rIns="133731" bIns="6686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39A20C-AE0F-4247-A898-FB208A986FF2}" type="datetimeFigureOut">
              <a:rPr lang="th-TH" smtClean="0"/>
              <a:t>09/06/64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74614F-3B68-492B-975D-8926678A9A5B}" type="slidenum">
              <a:rPr lang="th-TH" smtClean="0"/>
              <a:t>‹#›</a:t>
            </a:fld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 bwMode="invGray">
          <a:xfrm>
            <a:off x="1198950" y="-99"/>
            <a:ext cx="86411" cy="1260167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731" tIns="66866" rIns="133731" bIns="6686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0067" y="398330"/>
            <a:ext cx="4500563" cy="2135267"/>
          </a:xfrm>
          <a:ln>
            <a:noFill/>
          </a:ln>
        </p:spPr>
        <p:txBody>
          <a:bodyPr anchor="b"/>
          <a:lstStyle>
            <a:lvl1pPr algn="l">
              <a:lnSpc>
                <a:spcPts val="2925"/>
              </a:lnSpc>
              <a:buNone/>
              <a:defRPr sz="3200" b="1" cap="all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540067" y="2585296"/>
            <a:ext cx="4500563" cy="1283494"/>
          </a:xfrm>
        </p:spPr>
        <p:txBody>
          <a:bodyPr/>
          <a:lstStyle>
            <a:lvl1pPr marL="66866" indent="0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>
              <a:buNone/>
              <a:defRPr sz="1800"/>
            </a:lvl2pPr>
            <a:lvl3pPr>
              <a:buNone/>
              <a:defRPr sz="1500"/>
            </a:lvl3pPr>
            <a:lvl4pPr>
              <a:buNone/>
              <a:defRPr sz="1300"/>
            </a:lvl4pPr>
            <a:lvl5pPr>
              <a:buNone/>
              <a:defRPr sz="13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1"/>
          </p:nvPr>
        </p:nvSpPr>
        <p:spPr>
          <a:xfrm>
            <a:off x="540067" y="3920491"/>
            <a:ext cx="9631204" cy="7336335"/>
          </a:xfrm>
        </p:spPr>
        <p:txBody>
          <a:bodyPr/>
          <a:lstStyle>
            <a:lvl1pPr>
              <a:defRPr sz="4700"/>
            </a:lvl1pPr>
            <a:lvl2pPr>
              <a:defRPr sz="4100"/>
            </a:lvl2pPr>
            <a:lvl3pPr>
              <a:defRPr sz="3500"/>
            </a:lvl3pPr>
            <a:lvl4pPr>
              <a:defRPr sz="2900"/>
            </a:lvl4pPr>
            <a:lvl5pPr>
              <a:defRPr sz="29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39A20C-AE0F-4247-A898-FB208A986FF2}" type="datetimeFigureOut">
              <a:rPr lang="th-TH" smtClean="0"/>
              <a:t>09/06/64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74614F-3B68-492B-975D-8926678A9A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953896" y="1960245"/>
            <a:ext cx="3240405" cy="3640455"/>
          </a:xfrm>
        </p:spPr>
        <p:txBody>
          <a:bodyPr anchor="b">
            <a:noAutofit/>
          </a:bodyPr>
          <a:lstStyle>
            <a:lvl1pPr algn="l">
              <a:buNone/>
              <a:defRPr sz="3100" b="1"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39A20C-AE0F-4247-A898-FB208A986FF2}" type="datetimeFigureOut">
              <a:rPr lang="th-TH" smtClean="0"/>
              <a:t>09/06/64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74614F-3B68-492B-975D-8926678A9A5B}" type="slidenum">
              <a:rPr lang="th-TH" smtClean="0"/>
              <a:t>‹#›</a:t>
            </a:fld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900113" y="1960245"/>
            <a:ext cx="5400675" cy="840105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133731" tIns="401193" rIns="133731" bIns="66866" rtlCol="0" anchor="t">
            <a:normAutofit/>
          </a:bodyPr>
          <a:lstStyle>
            <a:extLst/>
          </a:lstStyle>
          <a:p>
            <a:pPr marL="0" indent="-414566" algn="l" rtl="0" eaLnBrk="1" latinLnBrk="0" hangingPunct="1">
              <a:lnSpc>
                <a:spcPts val="4388"/>
              </a:lnSpc>
              <a:spcBef>
                <a:spcPts val="878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47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990124" y="2100269"/>
            <a:ext cx="5220653" cy="645795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133731" tIns="401193" anchor="t"/>
          <a:lstStyle>
            <a:lvl1pPr marL="0" indent="0" algn="l" eaLnBrk="1" latinLnBrk="0" hangingPunct="1">
              <a:buNone/>
              <a:defRPr sz="4700"/>
            </a:lvl1pPr>
            <a:extLst/>
          </a:lstStyle>
          <a:p>
            <a:pPr marL="0" algn="l" eaLnBrk="1" latinLnBrk="0" hangingPunct="1"/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9" name="แผนผังลำดับงาน: กระบวนการ 8"/>
          <p:cNvSpPr/>
          <p:nvPr/>
        </p:nvSpPr>
        <p:spPr>
          <a:xfrm rot="19468671">
            <a:off x="468632" y="1753601"/>
            <a:ext cx="810101" cy="37542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731" tIns="66866" rIns="133731" bIns="6686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แผนผังลำดับงาน: กระบวนการ 9"/>
          <p:cNvSpPr/>
          <p:nvPr/>
        </p:nvSpPr>
        <p:spPr>
          <a:xfrm rot="2103354" flipH="1">
            <a:off x="5910582" y="1721344"/>
            <a:ext cx="766896" cy="37542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731" tIns="66866" rIns="133731" bIns="66866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990124" y="8821103"/>
            <a:ext cx="5220653" cy="1400175"/>
          </a:xfrm>
        </p:spPr>
        <p:txBody>
          <a:bodyPr anchor="ctr"/>
          <a:lstStyle>
            <a:lvl1pPr marL="0" indent="0" algn="l">
              <a:lnSpc>
                <a:spcPts val="2340"/>
              </a:lnSpc>
              <a:spcBef>
                <a:spcPts val="0"/>
              </a:spcBef>
              <a:buNone/>
              <a:defRPr sz="2000">
                <a:solidFill>
                  <a:srgbClr val="777777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39A20C-AE0F-4247-A898-FB208A986FF2}" type="datetimeFigureOut">
              <a:rPr lang="th-TH" smtClean="0"/>
              <a:t>09/06/64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74614F-3B68-492B-975D-8926678A9A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101013" y="504650"/>
            <a:ext cx="2160270" cy="10752177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350169" y="504652"/>
            <a:ext cx="6570821" cy="10752177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39A20C-AE0F-4247-A898-FB208A986FF2}" type="datetimeFigureOut">
              <a:rPr lang="th-TH" smtClean="0"/>
              <a:t>09/06/64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74614F-3B68-492B-975D-8926678A9A5B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วงกลม 6"/>
          <p:cNvSpPr/>
          <p:nvPr/>
        </p:nvSpPr>
        <p:spPr>
          <a:xfrm>
            <a:off x="-963813" y="-1499256"/>
            <a:ext cx="1935935" cy="3011455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731" tIns="66866" rIns="133731" bIns="6686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199415" y="38776"/>
            <a:ext cx="2010713" cy="3127776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731" tIns="66866" rIns="133731" bIns="6686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โดนัท 10"/>
          <p:cNvSpPr/>
          <p:nvPr/>
        </p:nvSpPr>
        <p:spPr>
          <a:xfrm rot="2315675">
            <a:off x="216029" y="1938704"/>
            <a:ext cx="1329753" cy="2026072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731" tIns="66866" rIns="133731" bIns="6686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196457" y="-99"/>
            <a:ext cx="9604894" cy="1260167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731" tIns="66866" rIns="133731" bIns="6686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ตัวแทนชื่อเรื่อง 4"/>
          <p:cNvSpPr>
            <a:spLocks noGrp="1"/>
          </p:cNvSpPr>
          <p:nvPr>
            <p:ph type="title"/>
          </p:nvPr>
        </p:nvSpPr>
        <p:spPr>
          <a:xfrm>
            <a:off x="1695812" y="504647"/>
            <a:ext cx="8857107" cy="2100263"/>
          </a:xfrm>
          <a:prstGeom prst="rect">
            <a:avLst/>
          </a:prstGeom>
        </p:spPr>
        <p:txBody>
          <a:bodyPr lIns="133731" tIns="66866" rIns="133731" bIns="66866" anchor="ctr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แทนข้อความ 8"/>
          <p:cNvSpPr>
            <a:spLocks noGrp="1"/>
          </p:cNvSpPr>
          <p:nvPr>
            <p:ph type="body" idx="1"/>
          </p:nvPr>
        </p:nvSpPr>
        <p:spPr>
          <a:xfrm>
            <a:off x="1695812" y="2660332"/>
            <a:ext cx="8857107" cy="8821103"/>
          </a:xfrm>
          <a:prstGeom prst="rect">
            <a:avLst/>
          </a:prstGeom>
        </p:spPr>
        <p:txBody>
          <a:bodyPr lIns="133731" tIns="66866" rIns="133731" bIns="66866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4" name="ตัวแทนวันที่ 23"/>
          <p:cNvSpPr>
            <a:spLocks noGrp="1"/>
          </p:cNvSpPr>
          <p:nvPr>
            <p:ph type="dt" sz="half" idx="2"/>
          </p:nvPr>
        </p:nvSpPr>
        <p:spPr>
          <a:xfrm>
            <a:off x="4230529" y="11586448"/>
            <a:ext cx="2520315" cy="875109"/>
          </a:xfrm>
          <a:prstGeom prst="rect">
            <a:avLst/>
          </a:prstGeom>
        </p:spPr>
        <p:txBody>
          <a:bodyPr lIns="133731" tIns="66866" rIns="133731" bIns="66866" anchor="b"/>
          <a:lstStyle>
            <a:lvl1pPr algn="r" eaLnBrk="1" latinLnBrk="0" hangingPunct="1">
              <a:defRPr kumimoji="0" sz="18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439A20C-AE0F-4247-A898-FB208A986FF2}" type="datetimeFigureOut">
              <a:rPr lang="th-TH" smtClean="0"/>
              <a:t>09/06/64</a:t>
            </a:fld>
            <a:endParaRPr lang="th-TH"/>
          </a:p>
        </p:txBody>
      </p:sp>
      <p:sp>
        <p:nvSpPr>
          <p:cNvPr id="10" name="ตัวแทนท้ายกระดาษ 9"/>
          <p:cNvSpPr>
            <a:spLocks noGrp="1"/>
          </p:cNvSpPr>
          <p:nvPr>
            <p:ph type="ftr" sz="quarter" idx="3"/>
          </p:nvPr>
        </p:nvSpPr>
        <p:spPr>
          <a:xfrm>
            <a:off x="6750844" y="11586448"/>
            <a:ext cx="3420428" cy="875109"/>
          </a:xfrm>
          <a:prstGeom prst="rect">
            <a:avLst/>
          </a:prstGeom>
        </p:spPr>
        <p:txBody>
          <a:bodyPr lIns="133731" tIns="66866" rIns="133731" bIns="66866" anchor="b"/>
          <a:lstStyle>
            <a:lvl1pPr eaLnBrk="1" latinLnBrk="0" hangingPunct="1">
              <a:defRPr kumimoji="0" sz="18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th-TH"/>
          </a:p>
        </p:txBody>
      </p:sp>
      <p:sp>
        <p:nvSpPr>
          <p:cNvPr id="22" name="ตัวแทนหมายเลขภาพนิ่ง 21"/>
          <p:cNvSpPr>
            <a:spLocks noGrp="1"/>
          </p:cNvSpPr>
          <p:nvPr>
            <p:ph type="sldNum" sz="quarter" idx="4"/>
          </p:nvPr>
        </p:nvSpPr>
        <p:spPr>
          <a:xfrm>
            <a:off x="10174871" y="11586448"/>
            <a:ext cx="540068" cy="875109"/>
          </a:xfrm>
          <a:prstGeom prst="rect">
            <a:avLst/>
          </a:prstGeom>
        </p:spPr>
        <p:txBody>
          <a:bodyPr lIns="133731" tIns="66866" rIns="133731" bIns="66866" anchor="b"/>
          <a:lstStyle>
            <a:lvl1pPr algn="ctr" eaLnBrk="1" latinLnBrk="0" hangingPunct="1">
              <a:defRPr kumimoji="0" sz="18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F74614F-3B68-492B-975D-8926678A9A5B}" type="slidenum">
              <a:rPr lang="th-TH" smtClean="0"/>
              <a:t>‹#›</a:t>
            </a:fld>
            <a:endParaRPr lang="th-TH"/>
          </a:p>
        </p:txBody>
      </p:sp>
      <p:sp>
        <p:nvSpPr>
          <p:cNvPr id="15" name="สี่เหลี่ยมผืนผ้า 14"/>
          <p:cNvSpPr/>
          <p:nvPr/>
        </p:nvSpPr>
        <p:spPr bwMode="invGray">
          <a:xfrm>
            <a:off x="1198950" y="-99"/>
            <a:ext cx="86411" cy="1260167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33731" tIns="66866" rIns="133731" bIns="66866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6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534924" indent="-414566" algn="l" rtl="0" eaLnBrk="1" latinLnBrk="0" hangingPunct="1">
        <a:lnSpc>
          <a:spcPct val="100000"/>
        </a:lnSpc>
        <a:spcBef>
          <a:spcPts val="878"/>
        </a:spcBef>
        <a:buClr>
          <a:schemeClr val="accent1"/>
        </a:buClr>
        <a:buSzPct val="80000"/>
        <a:buFont typeface="Wingdings 2"/>
        <a:buChar char=""/>
        <a:defRPr kumimoji="0" sz="4700" kern="1200">
          <a:solidFill>
            <a:schemeClr val="tx1"/>
          </a:solidFill>
          <a:latin typeface="+mn-lt"/>
          <a:ea typeface="+mn-ea"/>
          <a:cs typeface="+mn-cs"/>
        </a:defRPr>
      </a:lvl1pPr>
      <a:lvl2pPr marL="936117" indent="-347701" algn="l" rtl="0" eaLnBrk="1" latinLnBrk="0" hangingPunct="1">
        <a:lnSpc>
          <a:spcPct val="100000"/>
        </a:lnSpc>
        <a:spcBef>
          <a:spcPts val="804"/>
        </a:spcBef>
        <a:buClr>
          <a:schemeClr val="accent1"/>
        </a:buClr>
        <a:buFont typeface="Verdana"/>
        <a:buChar char="◦"/>
        <a:defRPr kumimoji="0" sz="4100" kern="1200">
          <a:solidFill>
            <a:schemeClr val="tx1"/>
          </a:solidFill>
          <a:latin typeface="+mn-lt"/>
          <a:ea typeface="+mn-ea"/>
          <a:cs typeface="+mn-cs"/>
        </a:defRPr>
      </a:lvl2pPr>
      <a:lvl3pPr marL="1297191" indent="-334328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3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772" indent="-254089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1898980" indent="-267462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2206562" indent="-267462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2514143" indent="-267462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2808351" indent="-267462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3115932" indent="-267462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6865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3373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00596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6746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3432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40119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6805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3492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24923"/>
            <a:ext cx="3024413" cy="2304256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16411"/>
            <a:ext cx="3024414" cy="2376264"/>
          </a:xfrm>
          <a:prstGeom prst="rect">
            <a:avLst/>
          </a:prstGeom>
        </p:spPr>
      </p:pic>
      <p:sp>
        <p:nvSpPr>
          <p:cNvPr id="8" name="สี่เหลี่ยมผืนผ้า 7"/>
          <p:cNvSpPr/>
          <p:nvPr/>
        </p:nvSpPr>
        <p:spPr>
          <a:xfrm>
            <a:off x="3024413" y="6804843"/>
            <a:ext cx="7081723" cy="446449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spcCol="0"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024413" y="2772397"/>
            <a:ext cx="7081723" cy="3600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spcCol="0" rtlCol="0" anchor="ctr"/>
          <a:lstStyle/>
          <a:p>
            <a:pPr algn="ctr"/>
            <a:endParaRPr 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48148" y="756171"/>
            <a:ext cx="9457986" cy="165618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spcCol="0"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810105" y="756176"/>
            <a:ext cx="9181148" cy="1680186"/>
          </a:xfrm>
        </p:spPr>
        <p:txBody>
          <a:bodyPr/>
          <a:lstStyle/>
          <a:p>
            <a:r>
              <a:rPr lang="th-TH" b="1" dirty="0" smtClean="0"/>
              <a:t>สิทธิของผู้ค้ำประกัน  เมื่อผู้กู้เบี้ยวหนี้</a:t>
            </a:r>
            <a:endParaRPr lang="th-TH" b="1" dirty="0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3024411" y="2556371"/>
            <a:ext cx="7081723" cy="403244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thaiDist"/>
            <a:r>
              <a:rPr lang="th-TH" sz="3200" dirty="0">
                <a:solidFill>
                  <a:schemeClr val="tx1"/>
                </a:solidFill>
                <a:cs typeface="+mj-cs"/>
              </a:rPr>
              <a:t>	ทุกครั้งที่เกิดการเบี้ยวหนี้  ผู้ค้ำประกันมักเสียเปรียบเจ้าหนี้และต้องแบกภาระที่ตัวเองไม่ได้ก่อ อย่างไรก็ตาม </a:t>
            </a:r>
            <a:r>
              <a:rPr lang="th-TH" sz="3200" dirty="0" smtClean="0">
                <a:solidFill>
                  <a:schemeClr val="tx1"/>
                </a:solidFill>
                <a:cs typeface="+mj-cs"/>
              </a:rPr>
              <a:t>        มี</a:t>
            </a:r>
            <a:r>
              <a:rPr lang="th-TH" sz="3200" dirty="0">
                <a:solidFill>
                  <a:schemeClr val="tx1"/>
                </a:solidFill>
                <a:cs typeface="+mj-cs"/>
              </a:rPr>
              <a:t>ความพยายามแก้ไขและผลักดันกฎหมายหลายฉบับออกมาเพื่อปกป้องสิทธิของผู้ค้ำประกันให้ได้รับความเป็นธรรมมากขึ้น โดยกำหนดให้ธุรกิจหลายประเภทเป็นธุรกิจที่ควบคุมสัญญา ตามประกาศของคณะกรรมการคุ้มครองผู้บริโภค สอดคล้องกับบทบัญญัติการค้ำประกัน ตามประมวลกฎหมายแพ่งและพาณิชย์</a:t>
            </a:r>
          </a:p>
          <a:p>
            <a:pPr algn="thaiDist"/>
            <a:endParaRPr lang="th-TH" sz="3200" dirty="0" smtClean="0">
              <a:solidFill>
                <a:schemeClr val="tx1"/>
              </a:solidFill>
              <a:cs typeface="+mj-cs"/>
            </a:endParaRPr>
          </a:p>
          <a:p>
            <a:pPr algn="thaiDist"/>
            <a:r>
              <a:rPr lang="th-TH" sz="3200" dirty="0" smtClean="0">
                <a:solidFill>
                  <a:schemeClr val="tx1"/>
                </a:solidFill>
                <a:cs typeface="+mj-cs"/>
              </a:rPr>
              <a:t>	ดังนั้น</a:t>
            </a:r>
            <a:r>
              <a:rPr lang="th-TH" sz="3200" dirty="0">
                <a:solidFill>
                  <a:schemeClr val="tx1"/>
                </a:solidFill>
                <a:cs typeface="+mj-cs"/>
              </a:rPr>
              <a:t>แม้ว่าผู้ค้ำประกันจะมีหน้าที่ต้องชำระหนี้ให้กับเจ้าหนี้หากบุคคลที่เราไปค้ำประกันให้ไม่ยอมชำระหนี้ตามสัญญาผู้ค้ำประกัน ก็มีสิทธิขอให้เจ้าหนี้ติดตามเรียกลุกหนี้ </a:t>
            </a:r>
            <a:r>
              <a:rPr lang="th-TH" sz="3200" dirty="0" smtClean="0">
                <a:solidFill>
                  <a:schemeClr val="tx1"/>
                </a:solidFill>
                <a:cs typeface="+mj-cs"/>
              </a:rPr>
              <a:t>   มา</a:t>
            </a:r>
            <a:r>
              <a:rPr lang="th-TH" sz="3200" dirty="0">
                <a:solidFill>
                  <a:schemeClr val="tx1"/>
                </a:solidFill>
                <a:cs typeface="+mj-cs"/>
              </a:rPr>
              <a:t>ชำระหนี้ก่อนตนได้ เว้นแต่ลูกหนี้จะถูกศาลพิพากษาให้ </a:t>
            </a:r>
            <a:r>
              <a:rPr lang="th-TH" sz="3200" dirty="0" smtClean="0">
                <a:solidFill>
                  <a:schemeClr val="tx1"/>
                </a:solidFill>
                <a:cs typeface="+mj-cs"/>
              </a:rPr>
              <a:t>   เป็น</a:t>
            </a:r>
            <a:r>
              <a:rPr lang="th-TH" sz="3200" dirty="0">
                <a:solidFill>
                  <a:schemeClr val="tx1"/>
                </a:solidFill>
                <a:cs typeface="+mj-cs"/>
              </a:rPr>
              <a:t>คนล้มละลาย หรือไม่ปรากฏว่าอยู่ที่ใด</a:t>
            </a:r>
            <a:r>
              <a:rPr lang="th-TH" sz="3200" b="1" dirty="0">
                <a:solidFill>
                  <a:schemeClr val="tx1"/>
                </a:solidFill>
                <a:cs typeface="+mj-cs"/>
              </a:rPr>
              <a:t>  </a:t>
            </a:r>
            <a:r>
              <a:rPr lang="th-TH" sz="3200" b="1" dirty="0">
                <a:solidFill>
                  <a:srgbClr val="002060"/>
                </a:solidFill>
                <a:cs typeface="+mj-cs"/>
              </a:rPr>
              <a:t>และ</a:t>
            </a:r>
            <a:r>
              <a:rPr lang="th-TH" sz="3200" b="1" dirty="0" smtClean="0">
                <a:solidFill>
                  <a:srgbClr val="002060"/>
                </a:solidFill>
                <a:cs typeface="+mj-cs"/>
              </a:rPr>
              <a:t>หาก           ผู้ค้ำ</a:t>
            </a:r>
            <a:r>
              <a:rPr lang="th-TH" sz="3200" b="1" dirty="0">
                <a:solidFill>
                  <a:srgbClr val="002060"/>
                </a:solidFill>
                <a:cs typeface="+mj-cs"/>
              </a:rPr>
              <a:t>ประกันพิสูจน์ได้ว่า ลูกหนี้มีหนทางที่จะชำระหนี้ได้และการชำระหนี้นั้นไม่เป็นการยาก เจ้าหนี้จะต้องบังคับการชำระหนี้นั้น เอาจากทรัพย์สินของลูกหนี้ก่อน</a:t>
            </a:r>
          </a:p>
          <a:p>
            <a:pPr algn="thaiDist"/>
            <a:endParaRPr lang="th-TH" sz="32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648148" y="11413355"/>
            <a:ext cx="9457986" cy="100811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spcCol="0" rtlCol="0" anchor="ctr"/>
          <a:lstStyle/>
          <a:p>
            <a:pPr algn="ctr"/>
            <a:r>
              <a:rPr lang="th-TH" b="1" dirty="0" smtClean="0">
                <a:solidFill>
                  <a:srgbClr val="C00000"/>
                </a:solidFill>
              </a:rPr>
              <a:t>ข้อมูลจาก มาตรา 688 และมาตรา 689  แห่งประมวลกฎหมาย </a:t>
            </a:r>
            <a:r>
              <a:rPr lang="th-TH" b="1" dirty="0" smtClean="0">
                <a:solidFill>
                  <a:srgbClr val="C00000"/>
                </a:solidFill>
              </a:rPr>
              <a:t>แพ่ง</a:t>
            </a:r>
            <a:r>
              <a:rPr lang="th-TH" b="1" dirty="0" smtClean="0">
                <a:solidFill>
                  <a:srgbClr val="C00000"/>
                </a:solidFill>
              </a:rPr>
              <a:t>และ</a:t>
            </a:r>
            <a:r>
              <a:rPr lang="th-TH" b="1" dirty="0" smtClean="0">
                <a:solidFill>
                  <a:srgbClr val="C00000"/>
                </a:solidFill>
              </a:rPr>
              <a:t>พาณิชย์ </a:t>
            </a:r>
            <a:endParaRPr lang="th-TH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Program Files (x86)\Microsoft Office\MEDIA\CAGCAT10\j0149481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26" y="5346056"/>
            <a:ext cx="2144162" cy="217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722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พับมุม 8"/>
          <p:cNvSpPr/>
          <p:nvPr/>
        </p:nvSpPr>
        <p:spPr>
          <a:xfrm>
            <a:off x="1800275" y="9973195"/>
            <a:ext cx="8496944" cy="1080120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ยกนูน 7"/>
          <p:cNvSpPr/>
          <p:nvPr/>
        </p:nvSpPr>
        <p:spPr>
          <a:xfrm>
            <a:off x="648146" y="6660827"/>
            <a:ext cx="9937105" cy="2808312"/>
          </a:xfrm>
          <a:prstGeom prst="beve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1224211" y="5148659"/>
            <a:ext cx="9217024" cy="187220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224211" y="2412355"/>
            <a:ext cx="9217024" cy="273630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ม้วนกระดาษแนวนอน 3"/>
          <p:cNvSpPr/>
          <p:nvPr/>
        </p:nvSpPr>
        <p:spPr>
          <a:xfrm>
            <a:off x="1440235" y="108099"/>
            <a:ext cx="8640960" cy="2304256"/>
          </a:xfrm>
          <a:prstGeom prst="horizontalScroll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695812" y="396131"/>
            <a:ext cx="8385383" cy="1728191"/>
          </a:xfrm>
        </p:spPr>
        <p:txBody>
          <a:bodyPr>
            <a:normAutofit/>
          </a:bodyPr>
          <a:lstStyle/>
          <a:p>
            <a:r>
              <a:rPr lang="th-TH" dirty="0" smtClean="0"/>
              <a:t>             </a:t>
            </a:r>
            <a:r>
              <a:rPr lang="th-TH" sz="8800" dirty="0" smtClean="0">
                <a:latin typeface="Angsana New" pitchFamily="18" charset="-34"/>
                <a:cs typeface="Angsana New" pitchFamily="18" charset="-34"/>
              </a:rPr>
              <a:t>บุตรนอกสมรส</a:t>
            </a:r>
            <a:endParaRPr lang="th-TH" sz="88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096360" y="2676118"/>
            <a:ext cx="9328709" cy="8821103"/>
          </a:xfrm>
        </p:spPr>
        <p:txBody>
          <a:bodyPr>
            <a:normAutofit/>
          </a:bodyPr>
          <a:lstStyle/>
          <a:p>
            <a:pPr marL="120358" indent="0" algn="thaiDist">
              <a:buNone/>
            </a:pPr>
            <a:r>
              <a:rPr lang="th-TH" sz="4000" dirty="0" smtClean="0"/>
              <a:t>	คู่รักที่อยู่กินกันฉันท์สามีภรรยา โดยไม่ได้จดทะเบียน       สมรสนั้นหากมีลูกด้วยกัน ทางกฎหมายจะเรียกลูกว่า                           </a:t>
            </a:r>
            <a:r>
              <a:rPr lang="th-TH" sz="4000" b="1" dirty="0" smtClean="0">
                <a:solidFill>
                  <a:srgbClr val="FF0000"/>
                </a:solidFill>
              </a:rPr>
              <a:t>“ บุตรนอกสมรส” </a:t>
            </a:r>
            <a:r>
              <a:rPr lang="th-TH" sz="4000" dirty="0" smtClean="0"/>
              <a:t>ซึ่งถือว่าเป็นบุตรโดยชอบของฝ่ายหญิงหรือ   แม่แต่เพียงผู้เดียวเท่านั้น</a:t>
            </a:r>
          </a:p>
          <a:p>
            <a:pPr marL="120358" indent="0" algn="thaiDist">
              <a:buNone/>
            </a:pPr>
            <a:r>
              <a:rPr lang="th-TH" sz="4000" dirty="0"/>
              <a:t>	</a:t>
            </a:r>
            <a:r>
              <a:rPr lang="th-TH" sz="4000" dirty="0" smtClean="0"/>
              <a:t>       </a:t>
            </a:r>
            <a:r>
              <a:rPr lang="th-TH" sz="4000" b="1" dirty="0" smtClean="0">
                <a:solidFill>
                  <a:srgbClr val="FF0000"/>
                </a:solidFill>
              </a:rPr>
              <a:t>แต่หากผู้เป็นพ่ออุปการะเลี้ยงดูลูกอย่างเปิดเผย         ส่งเสียให้เรียนหนังสือ หรือให้ใช้นามสกุล</a:t>
            </a:r>
          </a:p>
          <a:p>
            <a:pPr marL="120358" indent="0" algn="thaiDist">
              <a:buNone/>
            </a:pPr>
            <a:endParaRPr lang="th-TH" sz="4000" dirty="0"/>
          </a:p>
          <a:p>
            <a:pPr marL="120358" indent="0" algn="thaiDist">
              <a:buNone/>
            </a:pPr>
            <a:r>
              <a:rPr lang="th-TH" sz="4000" dirty="0" smtClean="0">
                <a:solidFill>
                  <a:srgbClr val="002060"/>
                </a:solidFill>
              </a:rPr>
              <a:t>ซึ่งถือเป็นการรับรองบุตรโดยพฤติการณ์หรือพฤตินัยแล้วเด็กก็มีสิทธิจะได้รับมรดกในฐานะทายาทโดยธรรมของผู้เป็นพ่อได้ โดยให้ถือว่าเป็นผู้สืบสันดานเหมือนกับบุตรที่ชอบด้วยกฎหมาย</a:t>
            </a:r>
          </a:p>
          <a:p>
            <a:pPr marL="120358" indent="0" algn="thaiDist">
              <a:buNone/>
            </a:pPr>
            <a:endParaRPr lang="th-TH" sz="4000" dirty="0"/>
          </a:p>
          <a:p>
            <a:pPr marL="120358" indent="0" algn="thaiDist">
              <a:buNone/>
            </a:pPr>
            <a:r>
              <a:rPr lang="th-TH" sz="4000" dirty="0" smtClean="0"/>
              <a:t>     ข้อมูลจาก </a:t>
            </a:r>
            <a:r>
              <a:rPr lang="en-US" sz="4000" dirty="0" smtClean="0"/>
              <a:t>: </a:t>
            </a:r>
            <a:r>
              <a:rPr lang="th-TH" sz="4000" dirty="0" smtClean="0"/>
              <a:t>ประมวลกฎหมายแพ่งและพาณิชย์ มาตรา 1627</a:t>
            </a:r>
          </a:p>
          <a:p>
            <a:pPr marL="120358" indent="0" algn="thaiDist">
              <a:buNone/>
            </a:pPr>
            <a:endParaRPr lang="th-TH" sz="4000" dirty="0"/>
          </a:p>
        </p:txBody>
      </p:sp>
      <p:sp>
        <p:nvSpPr>
          <p:cNvPr id="5" name="สี่เหลี่ยมผืนผ้ามุมมน 4"/>
          <p:cNvSpPr/>
          <p:nvPr/>
        </p:nvSpPr>
        <p:spPr>
          <a:xfrm>
            <a:off x="5760715" y="2412355"/>
            <a:ext cx="144016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026" name="Picture 2" descr="C:\Program Files (x86)\Microsoft Office\MEDIA\CAGCAT10\j0212957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749" y="11197331"/>
            <a:ext cx="1830629" cy="114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Program Files (x86)\Microsoft Office\MEDIA\CAGCAT10\j0286034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898" y="11204082"/>
            <a:ext cx="1368152" cy="114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Program Files (x86)\Microsoft Office\MEDIA\CAGCAT10\j0088542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674" y="11490746"/>
            <a:ext cx="4560113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689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รูปภาพ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4" y="133012"/>
            <a:ext cx="2232323" cy="2855407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88107" y="252116"/>
            <a:ext cx="10264813" cy="1440160"/>
          </a:xfrm>
        </p:spPr>
        <p:txBody>
          <a:bodyPr/>
          <a:lstStyle/>
          <a:p>
            <a:r>
              <a:rPr lang="th-TH" dirty="0" smtClean="0"/>
              <a:t>            </a:t>
            </a:r>
            <a:r>
              <a:rPr lang="th-TH" dirty="0" smtClean="0">
                <a:solidFill>
                  <a:srgbClr val="7030A0"/>
                </a:solidFill>
              </a:rPr>
              <a:t>เ เจอแท็กซี่ไม่น่ารัก ร้องเรียนได้ที่ไหน</a:t>
            </a:r>
            <a:endParaRPr lang="th-TH" dirty="0">
              <a:solidFill>
                <a:srgbClr val="7030A0"/>
              </a:solidFill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695812" y="1836292"/>
            <a:ext cx="8857107" cy="9645144"/>
          </a:xfrm>
        </p:spPr>
        <p:txBody>
          <a:bodyPr>
            <a:normAutofit/>
          </a:bodyPr>
          <a:lstStyle/>
          <a:p>
            <a:pPr marL="120358" indent="0">
              <a:buNone/>
            </a:pPr>
            <a:r>
              <a:rPr lang="th-TH" sz="32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3200" dirty="0" smtClean="0">
                <a:solidFill>
                  <a:srgbClr val="C00000"/>
                </a:solidFill>
                <a:latin typeface="Angsana New" pitchFamily="18" charset="-34"/>
                <a:cs typeface="Angsana New" pitchFamily="18" charset="-34"/>
              </a:rPr>
              <a:t>หากคุณเรียกใช้บริการแท็กซี่  แล้วคนขับแท็กซี่มีพฤติกรรม ไม่น่ารัก ด้วยการกระทำต่าง ๆ เหล่านี้ เราในฐานะผู้ใช้บริการ  สามารถร้องเรียนได้</a:t>
            </a:r>
          </a:p>
          <a:p>
            <a:pPr marL="120358" indent="0">
              <a:buNone/>
            </a:pPr>
            <a:endParaRPr lang="th-TH" sz="32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เฟรม 4"/>
          <p:cNvSpPr/>
          <p:nvPr/>
        </p:nvSpPr>
        <p:spPr>
          <a:xfrm>
            <a:off x="2268047" y="252115"/>
            <a:ext cx="8245196" cy="1368152"/>
          </a:xfrm>
          <a:prstGeom prst="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88107" y="2988419"/>
            <a:ext cx="10225136" cy="122413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 smtClean="0"/>
          </a:p>
          <a:p>
            <a:pPr algn="thaiDist"/>
            <a:r>
              <a:rPr lang="th-TH" dirty="0" smtClean="0">
                <a:solidFill>
                  <a:schemeClr val="tx1"/>
                </a:solidFill>
              </a:rPr>
              <a:t>1.  สูบบุหรี่ เปิดวิทยุหรือกระทำด้วยประการใด ๆ ในลักษณะที่ก่อความรำคาญให้แก่คนโดยสาร</a:t>
            </a:r>
          </a:p>
          <a:p>
            <a:pPr algn="ctr"/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7" name="เฟรม 6"/>
          <p:cNvSpPr/>
          <p:nvPr/>
        </p:nvSpPr>
        <p:spPr>
          <a:xfrm>
            <a:off x="1800275" y="1620267"/>
            <a:ext cx="8712968" cy="1368152"/>
          </a:xfrm>
          <a:prstGeom prst="fra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288107" y="4068539"/>
            <a:ext cx="10225136" cy="108012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dirty="0" smtClean="0">
                <a:solidFill>
                  <a:schemeClr val="tx1"/>
                </a:solidFill>
              </a:rPr>
              <a:t>2. ยื่นมือ แขนหรือส่วนหนึ่งส่วนใดของร่างกายออกนอกรถ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9" name="สี่เหลี่ยมผืนผ้า 8"/>
          <p:cNvSpPr/>
          <p:nvPr/>
        </p:nvSpPr>
        <p:spPr>
          <a:xfrm>
            <a:off x="288107" y="4932635"/>
            <a:ext cx="10225136" cy="100811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dirty="0" smtClean="0">
                <a:solidFill>
                  <a:schemeClr val="tx1"/>
                </a:solidFill>
              </a:rPr>
              <a:t>3.  จับคันบังคับด้วยมือข้างเดียว ,  ใช้เสียงสัญญาณแตร เพื่อเร่งรถอื่น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288107" y="5940747"/>
            <a:ext cx="10225136" cy="100811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dirty="0" smtClean="0">
                <a:solidFill>
                  <a:schemeClr val="tx1"/>
                </a:solidFill>
              </a:rPr>
              <a:t>4.  ใช้เสียงสัญญาณเมื่อเข้าไปในบริเวณโรงพยาบาล , สถานที่ทำงานหรือสถานศึกษา 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88107" y="6948859"/>
            <a:ext cx="10225136" cy="86409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/>
                </a:solidFill>
              </a:rPr>
              <a:t>5.  แซงหรือตัดหน้ารถอื่นในลักษณะฉวัดเฉวียน เป็นที่น่าหวาดเกรงว่าจะเกิดอันตราย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288107" y="7812955"/>
            <a:ext cx="10225136" cy="86409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dirty="0" smtClean="0">
                <a:solidFill>
                  <a:schemeClr val="tx1"/>
                </a:solidFill>
              </a:rPr>
              <a:t>6.  รับคนโดยสารในบริเวณที่กำหนดเครื่องหมายห้ามรับคนโดยสาร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288107" y="8677051"/>
            <a:ext cx="10225136" cy="115212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/>
                </a:solidFill>
              </a:rPr>
              <a:t>7. กล่าววาจาไม่สุภาพ   เสียดสี  ดูหมิ่น  ก้าวร้าว  หรือแสดงกิริยาในลักษณะดังกล่าวต่อหน้าคนโดยสารหรือผู้อื่น 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15" name="สี่เหลี่ยมผืนผ้ามุมมน 14"/>
          <p:cNvSpPr/>
          <p:nvPr/>
        </p:nvSpPr>
        <p:spPr>
          <a:xfrm>
            <a:off x="288107" y="9829179"/>
            <a:ext cx="4968552" cy="25202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b="1" dirty="0" smtClean="0">
                <a:solidFill>
                  <a:srgbClr val="C00000"/>
                </a:solidFill>
              </a:rPr>
              <a:t>หากเข้าข่ายหรือมีการกระทำเหล่านี้จะมีโทษปรับ 500 บาท  ทั้งนี้หากพบเห็นและต้องการร้องเรียนที่  โทร. 1584</a:t>
            </a:r>
            <a:endParaRPr lang="th-TH" b="1" dirty="0">
              <a:solidFill>
                <a:srgbClr val="C00000"/>
              </a:solidFill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5256659" y="9829179"/>
            <a:ext cx="5256584" cy="25202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thaiDist"/>
            <a:r>
              <a:rPr lang="th-TH" dirty="0" smtClean="0">
                <a:solidFill>
                  <a:schemeClr val="tx1"/>
                </a:solidFill>
              </a:rPr>
              <a:t>ข้อมูลจาก </a:t>
            </a:r>
            <a:r>
              <a:rPr lang="en-US" dirty="0" smtClean="0">
                <a:solidFill>
                  <a:schemeClr val="tx1"/>
                </a:solidFill>
              </a:rPr>
              <a:t>; </a:t>
            </a:r>
            <a:r>
              <a:rPr lang="th-TH" dirty="0" err="1" smtClean="0">
                <a:solidFill>
                  <a:schemeClr val="tx1"/>
                </a:solidFill>
              </a:rPr>
              <a:t>พรบ</a:t>
            </a:r>
            <a:r>
              <a:rPr lang="th-TH" dirty="0" smtClean="0">
                <a:solidFill>
                  <a:schemeClr val="tx1"/>
                </a:solidFill>
              </a:rPr>
              <a:t>  จราจรทางบก          พ.ศ. 2522 และ 2563  มาตรา 99 และ มาตรา152  รวมทั้งประกาศ </a:t>
            </a:r>
            <a:r>
              <a:rPr lang="th-TH" dirty="0" err="1" smtClean="0">
                <a:solidFill>
                  <a:schemeClr val="tx1"/>
                </a:solidFill>
              </a:rPr>
              <a:t>สนง</a:t>
            </a:r>
            <a:r>
              <a:rPr lang="th-TH" dirty="0" smtClean="0">
                <a:solidFill>
                  <a:schemeClr val="tx1"/>
                </a:solidFill>
              </a:rPr>
              <a:t>. ตำรวจแห่งชาติ เรื่องการกำหนดจำนวนค่าปรับ ฯ</a:t>
            </a:r>
            <a:endParaRPr lang="th-TH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452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รูปภาพ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" y="0"/>
            <a:ext cx="3739664" cy="3852515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672483" y="252116"/>
            <a:ext cx="6880436" cy="1656183"/>
          </a:xfrm>
        </p:spPr>
        <p:txBody>
          <a:bodyPr>
            <a:normAutofit fontScale="90000"/>
          </a:bodyPr>
          <a:lstStyle/>
          <a:p>
            <a:pPr algn="ctr"/>
            <a:r>
              <a:rPr lang="th-TH" dirty="0" smtClean="0"/>
              <a:t> วิธีจัดการกับต้นไม้ของเพื่อนบ้านตามกฎหมาย</a:t>
            </a:r>
            <a:endParaRPr lang="th-TH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28467" y="1836291"/>
            <a:ext cx="7024452" cy="9645145"/>
          </a:xfrm>
        </p:spPr>
        <p:txBody>
          <a:bodyPr>
            <a:normAutofit/>
          </a:bodyPr>
          <a:lstStyle/>
          <a:p>
            <a:pPr marL="120358" indent="0" algn="thaiDist">
              <a:buNone/>
            </a:pPr>
            <a:r>
              <a:rPr lang="th-TH" sz="3200" dirty="0" smtClean="0">
                <a:latin typeface="Angsana New" pitchFamily="18" charset="-34"/>
                <a:cs typeface="Angsana New" pitchFamily="18" charset="-34"/>
              </a:rPr>
              <a:t>	ปัญหาต้นไม้รุกล้ำเขตแดนของบ้านใกล้เรือนเคียง อาจเป็นสาเหตุหนึ่งที่ก่อให้เกิดความขัดแย้งระหว่างกันได้ ทั้งนี้ ตามกฎหมายได้กำหนดวิธีการจัดการกับต้นไม้ของเพื่อนบ้านในส่วนที่รุกล้ำเข้ามาในเขตบ้านของเรา   สามารถทำได้ ดังนี้</a:t>
            </a:r>
          </a:p>
          <a:p>
            <a:pPr marL="120358" indent="0" algn="thaiDist">
              <a:buNone/>
            </a:pPr>
            <a:endParaRPr lang="th-TH" sz="3200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0" y="3852515"/>
            <a:ext cx="3960515" cy="475252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 smtClean="0"/>
          </a:p>
          <a:p>
            <a:pPr algn="ctr"/>
            <a:endParaRPr lang="th-TH" dirty="0"/>
          </a:p>
          <a:p>
            <a:pPr algn="ctr"/>
            <a:endParaRPr lang="th-TH" dirty="0" smtClean="0"/>
          </a:p>
          <a:p>
            <a:pPr algn="ctr"/>
            <a:r>
              <a:rPr lang="th-TH" b="1" dirty="0" smtClean="0">
                <a:solidFill>
                  <a:srgbClr val="002060"/>
                </a:solidFill>
              </a:rPr>
              <a:t>หากเป็นกิ่งไม้</a:t>
            </a:r>
          </a:p>
          <a:p>
            <a:pPr algn="ctr"/>
            <a:r>
              <a:rPr lang="th-TH" dirty="0" smtClean="0">
                <a:solidFill>
                  <a:schemeClr val="tx1"/>
                </a:solidFill>
              </a:rPr>
              <a:t>จะต้องบอกเพื่อนบ้านก่อน</a:t>
            </a:r>
          </a:p>
          <a:p>
            <a:pPr algn="ctr"/>
            <a:r>
              <a:rPr lang="th-TH" dirty="0" smtClean="0">
                <a:solidFill>
                  <a:schemeClr val="tx1"/>
                </a:solidFill>
              </a:rPr>
              <a:t>หากบอกแล้วเขาไม่ตัด </a:t>
            </a:r>
          </a:p>
          <a:p>
            <a:pPr algn="ctr"/>
            <a:r>
              <a:rPr lang="th-TH" dirty="0" smtClean="0">
                <a:solidFill>
                  <a:schemeClr val="tx1"/>
                </a:solidFill>
              </a:rPr>
              <a:t>ให้เราสามารถตัดได้ จึงค่อยตัด เนื่องจากไม่เป็นความผิดฐานทำให้เสียทรัพย์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960515" y="3852515"/>
            <a:ext cx="3528392" cy="47525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 smtClean="0"/>
          </a:p>
          <a:p>
            <a:pPr algn="ctr"/>
            <a:r>
              <a:rPr lang="th-TH" b="1" dirty="0" smtClean="0">
                <a:solidFill>
                  <a:srgbClr val="002060"/>
                </a:solidFill>
              </a:rPr>
              <a:t>หากเป็นรากไม้  </a:t>
            </a:r>
          </a:p>
          <a:p>
            <a:pPr algn="ctr"/>
            <a:r>
              <a:rPr lang="th-TH" dirty="0" smtClean="0">
                <a:solidFill>
                  <a:schemeClr val="tx1"/>
                </a:solidFill>
              </a:rPr>
              <a:t>สามารถตัดได้เลยไม่จำเป็นต้องบอกกล่าว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7488907" y="3852515"/>
            <a:ext cx="3312443" cy="47525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 smtClean="0"/>
          </a:p>
          <a:p>
            <a:pPr algn="ctr"/>
            <a:endParaRPr lang="th-TH" dirty="0"/>
          </a:p>
          <a:p>
            <a:pPr algn="ctr"/>
            <a:r>
              <a:rPr lang="th-TH" b="1" dirty="0" smtClean="0">
                <a:solidFill>
                  <a:srgbClr val="002060"/>
                </a:solidFill>
              </a:rPr>
              <a:t>หากเป็นผล </a:t>
            </a:r>
          </a:p>
          <a:p>
            <a:pPr algn="ctr"/>
            <a:r>
              <a:rPr lang="th-TH" dirty="0" smtClean="0">
                <a:solidFill>
                  <a:schemeClr val="tx1"/>
                </a:solidFill>
              </a:rPr>
              <a:t>หล่นมาในบ้านเรา        เราสามารถนำมากินได้ หากเป็นส่วนของลำต้น ห้ามตัด</a:t>
            </a:r>
            <a:endParaRPr lang="th-TH" dirty="0">
              <a:solidFill>
                <a:schemeClr val="tx1"/>
              </a:solidFill>
            </a:endParaRPr>
          </a:p>
        </p:txBody>
      </p:sp>
      <p:sp>
        <p:nvSpPr>
          <p:cNvPr id="10" name="พับมุม 9"/>
          <p:cNvSpPr/>
          <p:nvPr/>
        </p:nvSpPr>
        <p:spPr>
          <a:xfrm>
            <a:off x="4827" y="8605043"/>
            <a:ext cx="10801350" cy="2520280"/>
          </a:xfrm>
          <a:prstGeom prst="foldedCorne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 smtClean="0"/>
          </a:p>
          <a:p>
            <a:pPr algn="thaiDist"/>
            <a:r>
              <a:rPr lang="th-TH" b="1" dirty="0" smtClean="0">
                <a:solidFill>
                  <a:srgbClr val="C00000"/>
                </a:solidFill>
              </a:rPr>
              <a:t>นอกจากกรณีดังกล่าวข้างต้น การตัดต้นไม้ของเพื่อนบ้านโดยพลการ อาจมีความผิดฐานทำให้เสียทรัพย์  ต้องระวางโทษจำคุกไม่เกิน  3 ปี  หรือปรับไม่เกิน  6,000 บาท หรือ ทั้งจำทั้งปรับ  นอกจากนี้ยังถือเป็นการละเมิดในทางแพ่ง      อาจถูกเรียกค่าสินไหมทดแทนอีกด้วย</a:t>
            </a:r>
            <a:endParaRPr lang="th-TH" b="1" dirty="0">
              <a:solidFill>
                <a:srgbClr val="C00000"/>
              </a:solidFill>
            </a:endParaRPr>
          </a:p>
        </p:txBody>
      </p:sp>
      <p:sp>
        <p:nvSpPr>
          <p:cNvPr id="11" name="มนมุมสี่เหลี่ยมผืนผ้าด้านทแยงมุม 10"/>
          <p:cNvSpPr/>
          <p:nvPr/>
        </p:nvSpPr>
        <p:spPr>
          <a:xfrm>
            <a:off x="144091" y="11341347"/>
            <a:ext cx="10369152" cy="1080120"/>
          </a:xfrm>
          <a:prstGeom prst="round2Diag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tx1"/>
                </a:solidFill>
              </a:rPr>
              <a:t>ข้อมูลจาก </a:t>
            </a:r>
            <a:r>
              <a:rPr lang="en-US" dirty="0" smtClean="0">
                <a:solidFill>
                  <a:schemeClr val="tx1"/>
                </a:solidFill>
              </a:rPr>
              <a:t>: </a:t>
            </a:r>
            <a:r>
              <a:rPr lang="th-TH" dirty="0" smtClean="0">
                <a:solidFill>
                  <a:schemeClr val="tx1"/>
                </a:solidFill>
              </a:rPr>
              <a:t>ประมวลกฎหมายแพ่งและพาณิชย์ มาตรา 420 ,421,1346 , 1347 และ มาตรา 1348   และประมวลกฎหมายอาญา มาตรา  358</a:t>
            </a:r>
            <a:endParaRPr lang="th-TH" dirty="0">
              <a:solidFill>
                <a:schemeClr val="tx1"/>
              </a:solidFill>
            </a:endParaRPr>
          </a:p>
        </p:txBody>
      </p:sp>
      <p:pic>
        <p:nvPicPr>
          <p:cNvPr id="13" name="รูปภาพ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59" y="4262069"/>
            <a:ext cx="2375893" cy="1082427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019" y="4140546"/>
            <a:ext cx="1224136" cy="1203949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619" y="4124712"/>
            <a:ext cx="1656184" cy="121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40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จุดที่สุด">
  <a:themeElements>
    <a:clrScheme name="จุดที่สุด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จุดที่สุด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จุดที่สุด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214</TotalTime>
  <Words>394</Words>
  <Application>Microsoft Office PowerPoint</Application>
  <PresentationFormat>กำหนดเอง</PresentationFormat>
  <Paragraphs>43</Paragraphs>
  <Slides>4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4</vt:i4>
      </vt:variant>
    </vt:vector>
  </HeadingPairs>
  <TitlesOfParts>
    <vt:vector size="5" baseType="lpstr">
      <vt:lpstr>จุดที่สุด</vt:lpstr>
      <vt:lpstr>สิทธิของผู้ค้ำประกัน  เมื่อผู้กู้เบี้ยวหนี้</vt:lpstr>
      <vt:lpstr>             บุตรนอกสมรส</vt:lpstr>
      <vt:lpstr>            เ เจอแท็กซี่ไม่น่ารัก ร้องเรียนได้ที่ไหน</vt:lpstr>
      <vt:lpstr> วิธีจัดการกับต้นไม้ของเพื่อนบ้านตามกฎหมาย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HP</dc:creator>
  <cp:lastModifiedBy>HP</cp:lastModifiedBy>
  <cp:revision>29</cp:revision>
  <dcterms:created xsi:type="dcterms:W3CDTF">2021-06-09T03:15:16Z</dcterms:created>
  <dcterms:modified xsi:type="dcterms:W3CDTF">2021-06-09T07:03:45Z</dcterms:modified>
</cp:coreProperties>
</file>